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9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E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D%D1%84%D0%BE%D1%80%D0%BC%D0%B0%D1%86%D0%B8%D1%8F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ru.wikipedia.org/wiki/%D0%92%D1%81%D0%B5%D0%BC%D0%B8%D1%80%D0%BD%D0%B0%D1%8F_%D0%BF%D0%B0%D1%83%D1%82%D0%B8%D0%BD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1-%D1%84%D0%BE%D1%80%D1%83%D0%BC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ru.wikipedia.org/wiki/%D0%A7%D0%B0%D1%82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MMO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2328664"/>
          </a:xfrm>
        </p:spPr>
        <p:txBody>
          <a:bodyPr>
            <a:normAutofit fontScale="47500" lnSpcReduction="20000"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«Я и мой друг Интернет».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Проект разработан:     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Педагог – психолог 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МБОУ гимназия с. Раевский  		                          Михайлов Д.В.</a:t>
            </a:r>
            <a:endParaRPr lang="ru-RU" sz="33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0379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</a:rPr>
              <a:t>муниципальное бюджетное образовательное учреждение гимназия с.Раевский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>Профилактика кибераддикции у детей и подростков </a:t>
            </a:r>
            <a:endParaRPr lang="ru-RU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влечения к Интернету: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4881736" cy="4318992"/>
          </a:xfrm>
        </p:spPr>
        <p:txBody>
          <a:bodyPr/>
          <a:lstStyle/>
          <a:p>
            <a:pPr>
              <a:buFont typeface="Wingdings" pitchFamily="2" charset="2"/>
              <a:buChar char="Ш"/>
              <a:defRPr/>
            </a:pPr>
            <a:r>
              <a:rPr lang="ru-RU" sz="2800" dirty="0" smtClean="0"/>
              <a:t>Доступность, и высокая скорость получения  информации.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sz="2800" dirty="0" smtClean="0"/>
              <a:t>Анонимность передаваемой информации.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sz="2800" dirty="0" smtClean="0"/>
              <a:t> Больший уровень доверия к общению в он – лайн.</a:t>
            </a:r>
          </a:p>
        </p:txBody>
      </p:sp>
      <p:pic>
        <p:nvPicPr>
          <p:cNvPr id="2050" name="Picture 2" descr="C:\Users\Lenovo\Desktop\док-ты с работы\ЗОЖ\неделя ЗОЖ 2014 год\8 классы\фото\7658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88843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интернет – зависимости: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429000" y="1268760"/>
            <a:ext cx="5715000" cy="4755232"/>
          </a:xfrm>
        </p:spPr>
        <p:txBody>
          <a:bodyPr/>
          <a:lstStyle/>
          <a:p>
            <a:pPr>
              <a:buFont typeface="Wingdings" pitchFamily="2" charset="2"/>
              <a:buChar char="Ш"/>
              <a:defRPr/>
            </a:pPr>
            <a:r>
              <a:rPr lang="ru-RU" dirty="0" smtClean="0"/>
              <a:t>Проблемы с учебой.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dirty="0" smtClean="0"/>
              <a:t>Семейные проблемы (конфликты детско – родительских отношений, проблемы брака).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dirty="0" smtClean="0"/>
              <a:t>Нарушения дружеских отношений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dirty="0" smtClean="0"/>
              <a:t>Социальное отчуждение.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dirty="0" smtClean="0"/>
              <a:t>Финансовые проблемы.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dirty="0" smtClean="0"/>
              <a:t>Проблемы связанные с работой.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dirty="0" smtClean="0"/>
              <a:t>Физический вред здоровью (осанка, зрение).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84336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85169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преодоления проблемы: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2639888" cy="54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Ш"/>
              <a:defRPr/>
            </a:pPr>
            <a:r>
              <a:rPr lang="ru-RU" sz="2400" dirty="0" smtClean="0"/>
              <a:t>Осознание наличия или опасности проблемы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sz="2400" dirty="0" smtClean="0"/>
              <a:t>Приобретение  иной «зависимости» - здоровый образ жизни, активный досуг, творчество, увлечения.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sz="2400" dirty="0" smtClean="0"/>
              <a:t>Общаться с людьми в офф – лайне!</a:t>
            </a:r>
          </a:p>
          <a:p>
            <a:endParaRPr lang="ru-RU" dirty="0"/>
          </a:p>
        </p:txBody>
      </p:sp>
      <p:pic>
        <p:nvPicPr>
          <p:cNvPr id="4098" name="Picture 2" descr="C:\Users\Lenovo\Desktop\док-ты с работы\ЗОЖ\неделя ЗОЖ 2014 год\8 классы\фото\02.06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2286000" cy="1819275"/>
          </a:xfrm>
          <a:prstGeom prst="rect">
            <a:avLst/>
          </a:prstGeom>
          <a:noFill/>
        </p:spPr>
      </p:pic>
      <p:pic>
        <p:nvPicPr>
          <p:cNvPr id="4099" name="Picture 3" descr="C:\Users\Lenovo\Desktop\док-ты с работы\ЗОЖ\неделя ЗОЖ 2014 год\8 классы\фото\normal_desk3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3593976" cy="2749488"/>
          </a:xfrm>
          <a:prstGeom prst="rect">
            <a:avLst/>
          </a:prstGeom>
          <a:noFill/>
        </p:spPr>
      </p:pic>
      <p:pic>
        <p:nvPicPr>
          <p:cNvPr id="4100" name="Picture 4" descr="C:\Users\Lenovo\Desktop\док-ты с работы\ЗОЖ\неделя ЗОЖ 2014 год\8 классы\фото\skripachka-invalid-lene-sered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преодоления проблемы: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Живое общение с близкими людьми...</a:t>
            </a:r>
            <a:endParaRPr lang="ru-RU" sz="2800" dirty="0"/>
          </a:p>
        </p:txBody>
      </p:sp>
      <p:pic>
        <p:nvPicPr>
          <p:cNvPr id="5" name="Picture 5" descr="C:\Users\Lenovo\Desktop\док-ты с работы\ЗОЖ\неделя ЗОЖ 2014 год\8 классы\фото\83629908_doc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56792"/>
            <a:ext cx="571500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99571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20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– близкий друг!</a:t>
            </a:r>
            <a:endParaRPr lang="ru-RU" dirty="0">
              <a:solidFill>
                <a:srgbClr val="F20E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2567880" cy="5040560"/>
          </a:xfrm>
        </p:spPr>
        <p:txBody>
          <a:bodyPr>
            <a:noAutofit/>
          </a:bodyPr>
          <a:lstStyle/>
          <a:p>
            <a:r>
              <a:rPr lang="ru-RU" sz="2400" dirty="0" smtClean="0">
                <a:cs typeface="Aharoni" pitchFamily="2" charset="-79"/>
              </a:rPr>
              <a:t>Если научиться им пользоваться и соблюдать все правила , то для ВАС и ваших близких ИНТЕРНЕТ станет – территорией безопасности, а может быть даже и близким другом!!!  </a:t>
            </a:r>
            <a:endParaRPr lang="ru-RU" sz="2400" dirty="0"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1124745"/>
            <a:ext cx="30963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Lenovo\Desktop\док-ты с работы\ЗОЖ\неделя ЗОЖ 2014 год\8 классы\фото\64713876_543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97052"/>
            <a:ext cx="3628909" cy="27216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мой помощник и партнер!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00200"/>
            <a:ext cx="2423864" cy="44958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 smtClean="0"/>
              <a:t> Он помогает мне добиваться успеха в делах, общаться с теми, кто мне дорог. </a:t>
            </a:r>
          </a:p>
          <a:p>
            <a:pPr>
              <a:buFontTx/>
              <a:buChar char="-"/>
            </a:pPr>
            <a:r>
              <a:rPr lang="ru-RU" sz="2000" dirty="0" smtClean="0"/>
              <a:t>  Найдет ответы на все вопросы.</a:t>
            </a:r>
          </a:p>
          <a:p>
            <a:pPr>
              <a:buFontTx/>
              <a:buChar char="-"/>
            </a:pPr>
            <a:r>
              <a:rPr lang="ru-RU" sz="2000" dirty="0" smtClean="0"/>
              <a:t> С ним я чувствую себя уверенно в современном обществе! </a:t>
            </a:r>
          </a:p>
          <a:p>
            <a:endParaRPr lang="ru-RU" dirty="0"/>
          </a:p>
        </p:txBody>
      </p:sp>
      <p:pic>
        <p:nvPicPr>
          <p:cNvPr id="6146" name="Picture 2" descr="C:\Users\Lenovo\Desktop\док-ты с работы\ЗОЖ\неделя ЗОЖ 2014 год\8 классы\фото\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89648"/>
            <a:ext cx="4083052" cy="3168352"/>
          </a:xfrm>
          <a:prstGeom prst="rect">
            <a:avLst/>
          </a:prstGeom>
          <a:noFill/>
        </p:spPr>
      </p:pic>
      <p:pic>
        <p:nvPicPr>
          <p:cNvPr id="6147" name="Picture 3" descr="C:\Users\Lenovo\Desktop\док-ты с работы\ЗОЖ\неделя ЗОЖ 2014 год\8 классы\фото\AD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00808"/>
            <a:ext cx="3035829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132856"/>
            <a:ext cx="5220072" cy="2016224"/>
          </a:xfrm>
        </p:spPr>
        <p:txBody>
          <a:bodyPr vert="horz"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4800" dirty="0" smtClean="0"/>
              <a:t>«СПАСИБО ЗА ВНИМАНИЕ!»</a:t>
            </a:r>
            <a:endParaRPr lang="ru-RU" sz="4800" dirty="0"/>
          </a:p>
        </p:txBody>
      </p:sp>
      <p:pic>
        <p:nvPicPr>
          <p:cNvPr id="7170" name="Picture 2" descr="C:\Users\Lenovo\Desktop\док-ты с работы\ЗОЖ\неделя ЗОЖ 2014 год\8 классы\фото\41073_9da91944a589d9cf4c71fed866052076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395998" cy="31664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Глобальная информационная сеть </a:t>
            </a:r>
            <a:br>
              <a:rPr lang="ru-RU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</a:br>
            <a:r>
              <a:rPr lang="ru-RU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«Интернет»  </a:t>
            </a:r>
            <a:endParaRPr lang="ru-RU" dirty="0"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614300" cy="451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</a:rPr>
              <a:t>Помощник  или  враг ?  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Lenovo\Desktop\док-ты с работы\ЗОЖ\неделя ЗОЖ 2014 год\8 классы\фото\e280ab6ec517c79e6b18d3d734dda2c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762500" cy="3571875"/>
          </a:xfrm>
          <a:prstGeom prst="rect">
            <a:avLst/>
          </a:prstGeom>
          <a:noFill/>
        </p:spPr>
      </p:pic>
      <p:pic>
        <p:nvPicPr>
          <p:cNvPr id="2051" name="Picture 3" descr="C:\Users\Lenovo\Desktop\док-ты с работы\ЗОЖ\неделя ЗОЖ 2014 год\8 классы\фото\2553196-913fa697e71d5c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5720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- зависимость или (кибераддикция)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Болезненное влечение к постоянному пребыванию в сети интенет, (получение удовольствия от пользования интернет –ресурсами , и дискомфорт при отсутсвии такой возможности)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07550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Lenovo\Desktop\док-ты с работы\ЗОЖ\неделя ЗОЖ 2014 год\8 классы\фото\afd3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77072"/>
            <a:ext cx="3609975" cy="2543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052736"/>
            <a:ext cx="2664296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Ш"/>
              <a:defRPr/>
            </a:pPr>
            <a:r>
              <a:rPr lang="ru-RU" sz="2000" dirty="0" smtClean="0">
                <a:solidFill>
                  <a:schemeClr val="hlink"/>
                </a:solidFill>
              </a:rPr>
              <a:t>По неофициальным данным считают, что сейчас в нашей стране интернет – зависимыми являются около 10% пользователей.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sz="2000" dirty="0" smtClean="0">
                <a:solidFill>
                  <a:schemeClr val="hlink"/>
                </a:solidFill>
              </a:rPr>
              <a:t>Несмотря на отсутствие официального признания проблемы, интернет – зависимость принимается в расчет во многих странах мира, в том числе и в России.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6"/>
            <a:ext cx="5842992" cy="559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Виды интернет зависимости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00200"/>
            <a:ext cx="2495872" cy="4495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Информационная</a:t>
            </a:r>
            <a:r>
              <a:rPr lang="ru-RU" dirty="0" smtClean="0"/>
              <a:t> (</a:t>
            </a:r>
            <a:r>
              <a:rPr lang="ru-RU" sz="2400" dirty="0" smtClean="0"/>
              <a:t>Навязчивый веб-серфинг — бесконечные путешествия по </a:t>
            </a:r>
            <a:r>
              <a:rPr lang="ru-RU" sz="2400" dirty="0" smtClean="0">
                <a:hlinkClick r:id="rId2" tooltip="Всемирная паутина"/>
              </a:rPr>
              <a:t>Всемирной паутине</a:t>
            </a:r>
            <a:r>
              <a:rPr lang="ru-RU" sz="2400" dirty="0" smtClean="0"/>
              <a:t>, поиск </a:t>
            </a:r>
            <a:r>
              <a:rPr lang="ru-RU" sz="2400" dirty="0" smtClean="0">
                <a:hlinkClick r:id="rId3" tooltip="Информация"/>
              </a:rPr>
              <a:t>информации</a:t>
            </a:r>
            <a:r>
              <a:rPr lang="ru-RU" sz="2400" dirty="0" smtClean="0"/>
              <a:t>: новостные сайты, картинки , видео и прочее)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2592288" cy="289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17032"/>
            <a:ext cx="2963628" cy="284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C:\Users\Lenovo\Desktop\док-ты с работы\ЗОЖ\неделя ЗОЖ 2014 год\8 классы\фото\4fkuS5eKuw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40768"/>
            <a:ext cx="3052518" cy="2126928"/>
          </a:xfrm>
          <a:prstGeom prst="rect">
            <a:avLst/>
          </a:prstGeom>
          <a:noFill/>
        </p:spPr>
      </p:pic>
      <p:pic>
        <p:nvPicPr>
          <p:cNvPr id="5126" name="Picture 6" descr="C:\Users\Lenovo\Desktop\док-ты с работы\ЗОЖ\неделя ЗОЖ 2014 год\8 классы\фото\YouTube-3-542x3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717032"/>
            <a:ext cx="266429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интернет зависимости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429000" y="764704"/>
            <a:ext cx="5715000" cy="3773016"/>
          </a:xfrm>
        </p:spPr>
        <p:txBody>
          <a:bodyPr/>
          <a:lstStyle/>
          <a:p>
            <a:r>
              <a:rPr lang="ru-RU" b="1" dirty="0" smtClean="0"/>
              <a:t>Коммуникативная</a:t>
            </a:r>
            <a:r>
              <a:rPr lang="ru-RU" dirty="0" smtClean="0"/>
              <a:t> (п</a:t>
            </a:r>
            <a:r>
              <a:rPr lang="ru-RU" sz="2400" dirty="0" smtClean="0"/>
              <a:t>ристрастие к виртуальному общению и виртуальным знакомствам — большие объёмы переписки, постоянное участие в </a:t>
            </a:r>
            <a:r>
              <a:rPr lang="ru-RU" sz="2400" dirty="0" smtClean="0">
                <a:hlinkClick r:id="rId2" tooltip="Чат"/>
              </a:rPr>
              <a:t>чатах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3" tooltip="Веб-форум"/>
              </a:rPr>
              <a:t>веб-форумах</a:t>
            </a:r>
            <a:r>
              <a:rPr lang="ru-RU" sz="2400" dirty="0" smtClean="0"/>
              <a:t>,  </a:t>
            </a:r>
            <a:r>
              <a:rPr lang="en-US" sz="2400" dirty="0" smtClean="0"/>
              <a:t>ICQ</a:t>
            </a:r>
            <a:r>
              <a:rPr lang="ru-RU" sz="2400" dirty="0" smtClean="0"/>
              <a:t> , избыточность знакомых и друзей в  социальных сетях,</a:t>
            </a:r>
            <a:r>
              <a:rPr lang="en-US" sz="2400" dirty="0" smtClean="0"/>
              <a:t>  </a:t>
            </a:r>
            <a:r>
              <a:rPr lang="ru-RU" sz="2400" dirty="0" smtClean="0"/>
              <a:t>«Вконаткте», Одноклассники»,  «</a:t>
            </a:r>
            <a:r>
              <a:rPr lang="en-US" sz="2400" dirty="0" smtClean="0"/>
              <a:t>Facebook</a:t>
            </a:r>
            <a:r>
              <a:rPr lang="ru-RU" sz="2400" dirty="0" smtClean="0"/>
              <a:t>», и др.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28068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C:\Users\Lenovo\Desktop\док-ты с работы\ЗОЖ\неделя ЗОЖ 2014 год\8 классы\фото\v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93096"/>
            <a:ext cx="2204864" cy="2204864"/>
          </a:xfrm>
          <a:prstGeom prst="rect">
            <a:avLst/>
          </a:prstGeom>
          <a:noFill/>
        </p:spPr>
      </p:pic>
      <p:pic>
        <p:nvPicPr>
          <p:cNvPr id="6150" name="Picture 6" descr="C:\Users\Lenovo\Desktop\док-ты с работы\ЗОЖ\неделя ЗОЖ 2014 год\8 классы\фото\1c170dbcdd4c54c4ed6aa703773d8a2e_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98506"/>
            <a:ext cx="3168352" cy="3150574"/>
          </a:xfrm>
          <a:prstGeom prst="rect">
            <a:avLst/>
          </a:prstGeom>
          <a:noFill/>
        </p:spPr>
      </p:pic>
      <p:pic>
        <p:nvPicPr>
          <p:cNvPr id="6151" name="Picture 7" descr="C:\Users\Lenovo\Desktop\док-ты с работы\ЗОЖ\неделя ЗОЖ 2014 год\8 классы\фото\8d7346542ffded93378375d0c10efb4f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93096"/>
            <a:ext cx="3206130" cy="22229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интернет зависимости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03848" y="908720"/>
            <a:ext cx="5715000" cy="4495800"/>
          </a:xfrm>
        </p:spPr>
        <p:txBody>
          <a:bodyPr/>
          <a:lstStyle/>
          <a:p>
            <a:r>
              <a:rPr lang="ru-RU" b="1" dirty="0" smtClean="0"/>
              <a:t>Игровая зависимость</a:t>
            </a:r>
            <a:r>
              <a:rPr lang="ru-RU" dirty="0" smtClean="0"/>
              <a:t>,</a:t>
            </a:r>
            <a:r>
              <a:rPr lang="ru-RU" sz="2800" dirty="0" smtClean="0"/>
              <a:t> геймерство,</a:t>
            </a:r>
            <a:r>
              <a:rPr lang="ru-RU" dirty="0" smtClean="0"/>
              <a:t> (</a:t>
            </a:r>
            <a:r>
              <a:rPr lang="ru-RU" sz="2400" dirty="0" smtClean="0"/>
              <a:t>навязчивое увлечение </a:t>
            </a:r>
            <a:r>
              <a:rPr lang="ru-RU" sz="2400" dirty="0" smtClean="0">
                <a:hlinkClick r:id="rId2" tooltip="MMOG"/>
              </a:rPr>
              <a:t>компьютерными играми по сети</a:t>
            </a:r>
            <a:r>
              <a:rPr lang="ru-RU" sz="2400" dirty="0" smtClean="0"/>
              <a:t>), создание виртуальных персонажей, прохождение миссий, стратегий;  время  прохожднения иргы может достигать нескольких суток подряд.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5328592" cy="28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Lenovo\Desktop\док-ты с работы\ЗОЖ\неделя ЗОЖ 2014 год\8 классы\фото\_origin_Geimera-launakais-murgs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77680"/>
            <a:ext cx="2951607" cy="2619672"/>
          </a:xfrm>
          <a:prstGeom prst="rect">
            <a:avLst/>
          </a:prstGeom>
          <a:noFill/>
        </p:spPr>
      </p:pic>
      <p:pic>
        <p:nvPicPr>
          <p:cNvPr id="7173" name="Picture 5" descr="C:\Users\Lenovo\Desktop\док-ты с работы\ЗОЖ\неделя ЗОЖ 2014 год\8 классы\фото\5vOb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64704"/>
            <a:ext cx="3251200" cy="325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интернет – трафика по времени пребывания в сети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19651_html_m547b018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799"/>
            <a:ext cx="7393053" cy="490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408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 муниципальное бюджетное образовательное учреждение гимназия с.Раевский   Профилактика кибераддикции у детей и подростков </vt:lpstr>
      <vt:lpstr>Глобальная информационная сеть  «Интернет»  </vt:lpstr>
      <vt:lpstr>Помощник  или  враг ?  </vt:lpstr>
      <vt:lpstr>    Интернет - зависимость или (кибераддикция)</vt:lpstr>
      <vt:lpstr>статистика</vt:lpstr>
      <vt:lpstr>Виды интернет зависимости</vt:lpstr>
      <vt:lpstr>Виды интернет зависимости</vt:lpstr>
      <vt:lpstr>Виды интернет зависимости</vt:lpstr>
      <vt:lpstr>Распределение интернет – трафика по времени пребывания в сети</vt:lpstr>
      <vt:lpstr>Факторы влечения к Интернету:</vt:lpstr>
      <vt:lpstr>Последствия интернет – зависимости:</vt:lpstr>
      <vt:lpstr>Пути преодоления проблемы:</vt:lpstr>
      <vt:lpstr>Пути преодоления проблемы:</vt:lpstr>
      <vt:lpstr>Интернет – близкий друг!</vt:lpstr>
      <vt:lpstr>Интернет – мой помощник и партнер!</vt:lpstr>
      <vt:lpstr>INTERNET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бюджетное образовательное учреждение гимназия с.Раевский   Классный час по профилактике кибераддикции у детей и подростков </dc:title>
  <dc:creator>Lenovo</dc:creator>
  <cp:lastModifiedBy>Lenovo</cp:lastModifiedBy>
  <cp:revision>31</cp:revision>
  <dcterms:created xsi:type="dcterms:W3CDTF">2014-04-18T03:26:45Z</dcterms:created>
  <dcterms:modified xsi:type="dcterms:W3CDTF">2016-02-19T10:30:05Z</dcterms:modified>
</cp:coreProperties>
</file>